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9" r:id="rId2"/>
    <p:sldId id="267" r:id="rId3"/>
    <p:sldId id="270" r:id="rId4"/>
    <p:sldId id="271" r:id="rId5"/>
    <p:sldId id="272" r:id="rId6"/>
    <p:sldId id="276" r:id="rId7"/>
    <p:sldId id="273" r:id="rId8"/>
    <p:sldId id="274" r:id="rId9"/>
    <p:sldId id="275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2888"/>
    <a:srgbClr val="1B5F40"/>
    <a:srgbClr val="2F6F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B101-28A1-4E06-969F-8F2A732E1CB9}" type="datetimeFigureOut">
              <a:rPr lang="zh-TW" altLang="en-US" smtClean="0"/>
              <a:pPr/>
              <a:t>2020/7/3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7F14-80EB-4719-AD66-AC378F15F2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B101-28A1-4E06-969F-8F2A732E1CB9}" type="datetimeFigureOut">
              <a:rPr lang="zh-TW" altLang="en-US" smtClean="0"/>
              <a:pPr/>
              <a:t>2020/7/3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7F14-80EB-4719-AD66-AC378F15F2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B101-28A1-4E06-969F-8F2A732E1CB9}" type="datetimeFigureOut">
              <a:rPr lang="zh-TW" altLang="en-US" smtClean="0"/>
              <a:pPr/>
              <a:t>2020/7/3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7F14-80EB-4719-AD66-AC378F15F2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B101-28A1-4E06-969F-8F2A732E1CB9}" type="datetimeFigureOut">
              <a:rPr lang="zh-TW" altLang="en-US" smtClean="0"/>
              <a:pPr/>
              <a:t>2020/7/3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7F14-80EB-4719-AD66-AC378F15F2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B101-28A1-4E06-969F-8F2A732E1CB9}" type="datetimeFigureOut">
              <a:rPr lang="zh-TW" altLang="en-US" smtClean="0"/>
              <a:pPr/>
              <a:t>2020/7/3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7F14-80EB-4719-AD66-AC378F15F2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B101-28A1-4E06-969F-8F2A732E1CB9}" type="datetimeFigureOut">
              <a:rPr lang="zh-TW" altLang="en-US" smtClean="0"/>
              <a:pPr/>
              <a:t>2020/7/3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7F14-80EB-4719-AD66-AC378F15F2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B101-28A1-4E06-969F-8F2A732E1CB9}" type="datetimeFigureOut">
              <a:rPr lang="zh-TW" altLang="en-US" smtClean="0"/>
              <a:pPr/>
              <a:t>2020/7/3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7F14-80EB-4719-AD66-AC378F15F2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B101-28A1-4E06-969F-8F2A732E1CB9}" type="datetimeFigureOut">
              <a:rPr lang="zh-TW" altLang="en-US" smtClean="0"/>
              <a:pPr/>
              <a:t>2020/7/3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7F14-80EB-4719-AD66-AC378F15F2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B101-28A1-4E06-969F-8F2A732E1CB9}" type="datetimeFigureOut">
              <a:rPr lang="zh-TW" altLang="en-US" smtClean="0"/>
              <a:pPr/>
              <a:t>2020/7/3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7F14-80EB-4719-AD66-AC378F15F2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B101-28A1-4E06-969F-8F2A732E1CB9}" type="datetimeFigureOut">
              <a:rPr lang="zh-TW" altLang="en-US" smtClean="0"/>
              <a:pPr/>
              <a:t>2020/7/3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7F14-80EB-4719-AD66-AC378F15F2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B101-28A1-4E06-969F-8F2A732E1CB9}" type="datetimeFigureOut">
              <a:rPr lang="zh-TW" altLang="en-US" smtClean="0"/>
              <a:pPr/>
              <a:t>2020/7/3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7F14-80EB-4719-AD66-AC378F15F2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8E2B101-28A1-4E06-969F-8F2A732E1CB9}" type="datetimeFigureOut">
              <a:rPr lang="zh-TW" altLang="en-US" smtClean="0"/>
              <a:pPr/>
              <a:t>2020/7/3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4357F14-80EB-4719-AD66-AC378F15F2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-27384"/>
            <a:ext cx="9144000" cy="1296144"/>
          </a:xfrm>
          <a:prstGeom prst="rect">
            <a:avLst/>
          </a:prstGeom>
        </p:spPr>
      </p:pic>
      <p:pic>
        <p:nvPicPr>
          <p:cNvPr id="5" name="圖片 4"/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53384"/>
            <a:ext cx="9144000" cy="432000"/>
          </a:xfrm>
          <a:prstGeom prst="rect">
            <a:avLst/>
          </a:prstGeom>
        </p:spPr>
      </p:pic>
      <p:sp>
        <p:nvSpPr>
          <p:cNvPr id="3" name="圓角矩形 2"/>
          <p:cNvSpPr/>
          <p:nvPr/>
        </p:nvSpPr>
        <p:spPr>
          <a:xfrm>
            <a:off x="1907704" y="1916832"/>
            <a:ext cx="5616624" cy="28083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花蓮縣</a:t>
            </a:r>
            <a:endParaRPr lang="en-US" altLang="zh-TW" sz="4000" b="1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0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原住民族教育資源中心</a:t>
            </a:r>
            <a:endParaRPr lang="en-US" altLang="zh-TW" sz="4000" b="1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0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原資中心</a:t>
            </a:r>
            <a:r>
              <a:rPr lang="zh-TW" altLang="en-US" sz="40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4000" b="1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0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計畫說明</a:t>
            </a:r>
            <a:endParaRPr lang="zh-TW" altLang="en-US" sz="40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230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5344"/>
            <a:ext cx="9144000" cy="360040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160"/>
            <a:ext cx="9144000" cy="730856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0" y="92532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300" b="1" dirty="0" smtClean="0">
                <a:solidFill>
                  <a:srgbClr val="3F288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依據及願</a:t>
            </a:r>
            <a:r>
              <a:rPr lang="zh-TW" altLang="en-US" sz="3200" b="1" dirty="0" smtClean="0">
                <a:solidFill>
                  <a:srgbClr val="3F288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景</a:t>
            </a:r>
            <a:endParaRPr lang="zh-TW" altLang="en-US" sz="3200" b="1" dirty="0">
              <a:solidFill>
                <a:srgbClr val="3F2888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77854" y="779220"/>
            <a:ext cx="8802410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、計畫依據：</a:t>
            </a:r>
            <a:endParaRPr lang="en-US" altLang="zh-TW" sz="24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原住民族教育法。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教育部國民及學前教育署補助辦理原住民族教育要點。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教育部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109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日臺教授國部字第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1090034958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號函。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1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二、中心願景：</a:t>
            </a:r>
            <a:endParaRPr lang="en-US" altLang="zh-TW" sz="24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落實原住民族的民族教育實施，保障原住民學生學習品質，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打造完整、實用的原住民族教育體系及架構，促進原住民族教育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多元發展，推動原住民族人才培育，有效整合教育措施，以彰顯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原住民族教育為整體實施的理念。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整合支援學校原住民族教育課程、教材、教學、評量及其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　他相關事務。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以原住民族為主體，全面推展、規劃及提供完善之原住民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　族教育學習資源。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283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5344"/>
            <a:ext cx="9144000" cy="360040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160"/>
            <a:ext cx="9144000" cy="730856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0" y="92532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300" b="1" dirty="0" smtClean="0">
                <a:solidFill>
                  <a:srgbClr val="3F288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原住民族教育現況（</a:t>
            </a:r>
            <a:r>
              <a:rPr lang="en-US" altLang="zh-TW" sz="3300" b="1" dirty="0" smtClean="0">
                <a:solidFill>
                  <a:srgbClr val="3F288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3300" b="1" dirty="0" smtClean="0">
                <a:solidFill>
                  <a:srgbClr val="3F288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學年度）</a:t>
            </a:r>
            <a:endParaRPr lang="zh-TW" altLang="en-US" sz="3200" b="1" dirty="0">
              <a:solidFill>
                <a:srgbClr val="3F2888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77854" y="779220"/>
            <a:ext cx="8956298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一、國中小原住民族學生人數：全國</a:t>
            </a:r>
            <a:endParaRPr lang="en-US" altLang="zh-TW" sz="24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人數：桃園巿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18,603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人佔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13.6%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、花蓮縣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17,371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人佔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12.7%</a:t>
            </a: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、新北巿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14,759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人佔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10.8%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比率：台東縣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37.3%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、花蓮縣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28.8%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、屏東縣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9.5%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二、學校概況：本縣</a:t>
            </a:r>
            <a:endParaRPr lang="en-US" altLang="zh-TW" sz="24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原住民重點學校指學生人數達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100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人以上或達學生總數三分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之一以上者。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縣屬小學計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79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校佔比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77%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、國中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18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校佔比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75%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、高中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校。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三、原住民族教育推動相關人力資源：</a:t>
            </a:r>
            <a:endParaRPr lang="en-US" altLang="zh-TW" sz="24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本縣原住民族籍校長有國小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31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人佔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31%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、國中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人佔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0%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、高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人佔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100%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，合計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32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人佔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25.81%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全國原住民族籍校長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153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人，本縣佔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32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人佔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21%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，其所佔比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率為全國之冠。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原住民族籍教師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397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人佔本縣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16.04%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，年齡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30~49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歲佔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65%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35773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5344"/>
            <a:ext cx="9144000" cy="360040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160"/>
            <a:ext cx="9144000" cy="730856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0" y="92532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300" b="1" dirty="0" smtClean="0">
                <a:solidFill>
                  <a:srgbClr val="3F288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原住民族教育現況（</a:t>
            </a:r>
            <a:r>
              <a:rPr lang="en-US" altLang="zh-TW" sz="3300" b="1" dirty="0" smtClean="0">
                <a:solidFill>
                  <a:srgbClr val="3F288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3300" b="1" dirty="0" smtClean="0">
                <a:solidFill>
                  <a:srgbClr val="3F288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學年度）</a:t>
            </a:r>
            <a:endParaRPr lang="zh-TW" altLang="en-US" sz="3200" b="1" dirty="0">
              <a:solidFill>
                <a:srgbClr val="3F2888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77854" y="779220"/>
            <a:ext cx="8802410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、原住民族教育課程：</a:t>
            </a:r>
            <a:endParaRPr lang="en-US" altLang="zh-TW" sz="24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民族教育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：將借助東華大學原住民族課程發展協作中心宜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花中心專業資源，將傳統知識、語言文化融入課程，同時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協助辦理實驗教育之新型態原住民族教育模式。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一般教育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：未來得依已核定在案的三年原住民族教育方案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，期能培養新原住民：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具原住民族文化內涵與族群認同。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擁有民族文化智慧與一般學科基本能力競爭力。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結合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年國教新課綱之素養導向理念，以達到以下目標：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回歸法治基本權利。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堅固基礎學習素養。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開創民族教育新局。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實踐多元文化理念。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014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5344"/>
            <a:ext cx="9144000" cy="360040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160"/>
            <a:ext cx="9144000" cy="730856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0" y="92532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300" b="1" dirty="0" smtClean="0">
                <a:solidFill>
                  <a:srgbClr val="3F288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原住民族教育現況（</a:t>
            </a:r>
            <a:r>
              <a:rPr lang="en-US" altLang="zh-TW" sz="3300" b="1" dirty="0" smtClean="0">
                <a:solidFill>
                  <a:srgbClr val="3F288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3300" b="1" dirty="0" smtClean="0">
                <a:solidFill>
                  <a:srgbClr val="3F288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學年度）</a:t>
            </a:r>
            <a:endParaRPr lang="zh-TW" altLang="en-US" sz="3200" b="1" dirty="0">
              <a:solidFill>
                <a:srgbClr val="3F2888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77854" y="779220"/>
            <a:ext cx="8802410" cy="4462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、原住民族教育推動相關社會資源：</a:t>
            </a:r>
            <a:endParaRPr lang="en-US" altLang="zh-TW" sz="24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各鄉鎮巿公所。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原住民族部落大學。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原住民文化場館及文物展示館。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各社區發展協會。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原住民各族群語言、歷史、文化、藝術、登山等協會、組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織或工作坊。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各部落祭團組織、工作團隊。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部落教會、宗教組織。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期待大家公襄盛舉</a:t>
            </a:r>
            <a:endParaRPr lang="zh-TW" altLang="en-US" sz="44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260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5344"/>
            <a:ext cx="9144000" cy="360040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160"/>
            <a:ext cx="9144000" cy="730856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0" y="92532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3F288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花蓮縣原教前景</a:t>
            </a:r>
            <a:endParaRPr lang="zh-TW" altLang="en-US" sz="3200" b="1" dirty="0">
              <a:solidFill>
                <a:srgbClr val="3F2888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77854" y="779220"/>
            <a:ext cx="8802410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六、花蓮縣原住民族教育之前景：</a:t>
            </a:r>
            <a:endParaRPr lang="en-US" altLang="zh-TW" sz="24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全國原住民人口最多縣巿，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大族群及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208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個族群部落等。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原住民重點學校數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98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所，高居全國之冠。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原住民族學生人數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17,371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人，占全國比是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12.7%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、全縣比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是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28.8%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，皆高居全國第二位。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原住民族籍校長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32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位，占比僅次於台東縣居全國第二位。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原住民族籍教師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397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位，佔全縣比是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16.04%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有利政策的頒佈、志同道合人士的戮力合作、縣府及中央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的支持等。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以上所見原有豐富的資源及多元的族群文化內涵，加上現有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豐沛的人力資源等，在在都是本縣未來在推動原民教育上最有利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的條件，期許花蓮縣成為全國最具指標性的原住民族教育大縣。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50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5344"/>
            <a:ext cx="9144000" cy="360040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160"/>
            <a:ext cx="9144000" cy="730856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0" y="92532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300" b="1" dirty="0" smtClean="0">
                <a:solidFill>
                  <a:srgbClr val="3F288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組織架構</a:t>
            </a:r>
            <a:endParaRPr lang="zh-TW" altLang="en-US" sz="3200" b="1" dirty="0">
              <a:solidFill>
                <a:srgbClr val="3F2888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4832" y="1214422"/>
            <a:ext cx="6515353" cy="52864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文字方塊 5"/>
          <p:cNvSpPr txBox="1"/>
          <p:nvPr/>
        </p:nvSpPr>
        <p:spPr>
          <a:xfrm>
            <a:off x="177854" y="779220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七、組織架構圖：</a:t>
            </a:r>
            <a:endParaRPr lang="en-US" altLang="zh-TW" sz="24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137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5344"/>
            <a:ext cx="9144000" cy="360040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160"/>
            <a:ext cx="9144000" cy="730856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0" y="92532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300" b="1" dirty="0" smtClean="0">
                <a:solidFill>
                  <a:srgbClr val="3F288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職掌、經費編列執行與說明</a:t>
            </a:r>
            <a:endParaRPr lang="zh-TW" altLang="en-US" sz="3200" b="1" dirty="0">
              <a:solidFill>
                <a:srgbClr val="3F2888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77854" y="779220"/>
            <a:ext cx="54168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八、工作職掌一覽表：如附件一。</a:t>
            </a:r>
            <a:endParaRPr lang="en-US" altLang="zh-TW" sz="24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12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九、經費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編列及執行說明：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如附件二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47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5344"/>
            <a:ext cx="9144000" cy="360040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160"/>
            <a:ext cx="9144000" cy="730856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0" y="92532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3F288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年度績效目標</a:t>
            </a:r>
            <a:endParaRPr lang="zh-TW" altLang="en-US" sz="3200" b="1" dirty="0">
              <a:solidFill>
                <a:srgbClr val="3F2888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77854" y="779220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十一、年度績效目標：</a:t>
            </a:r>
            <a:endParaRPr lang="en-US" altLang="zh-TW" sz="24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018038"/>
              </p:ext>
            </p:extLst>
          </p:nvPr>
        </p:nvGraphicFramePr>
        <p:xfrm>
          <a:off x="428595" y="1214420"/>
          <a:ext cx="8286810" cy="5009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3"/>
                <a:gridCol w="4000528"/>
                <a:gridCol w="2571769"/>
              </a:tblGrid>
              <a:tr h="4073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績效評核項目</a:t>
                      </a:r>
                      <a:endParaRPr lang="zh-TW" altLang="en-US" sz="1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績效衡量指標及預期效果</a:t>
                      </a:r>
                      <a:endParaRPr lang="zh-TW" altLang="en-US" sz="1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說明</a:t>
                      </a:r>
                      <a:endParaRPr lang="zh-TW" altLang="en-US" sz="1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407356">
                <a:tc>
                  <a:txBody>
                    <a:bodyPr/>
                    <a:lstStyle/>
                    <a:p>
                      <a:r>
                        <a:rPr lang="zh-TW" altLang="en-US" sz="17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健全行政組織</a:t>
                      </a:r>
                      <a:endParaRPr lang="zh-TW" altLang="en-US" sz="17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7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每三個月召開原審會議落實原住民族實驗教育學校課程審查</a:t>
                      </a:r>
                      <a:endParaRPr lang="zh-TW" altLang="en-US" sz="17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7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本案非原資中心權責，本中心不予辦理。</a:t>
                      </a:r>
                      <a:endParaRPr lang="zh-TW" altLang="en-US" sz="17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407356">
                <a:tc>
                  <a:txBody>
                    <a:bodyPr/>
                    <a:lstStyle/>
                    <a:p>
                      <a:r>
                        <a:rPr lang="zh-TW" altLang="en-US" sz="17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強化族語師資</a:t>
                      </a:r>
                      <a:endParaRPr lang="zh-TW" altLang="en-US" sz="17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6000" indent="-216000">
                        <a:buFont typeface="+mj-lt"/>
                        <a:buAutoNum type="arabicPeriod"/>
                      </a:pPr>
                      <a:r>
                        <a:rPr lang="zh-TW" altLang="en-US" sz="17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利用工作坊形式凝聚族語師資向心力，並增進族語師資專業能力。</a:t>
                      </a:r>
                      <a:endParaRPr lang="en-US" altLang="zh-TW" sz="17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216000" indent="-216000">
                        <a:buFont typeface="+mj-lt"/>
                        <a:buAutoNum type="arabicPeriod"/>
                      </a:pPr>
                      <a:r>
                        <a:rPr lang="zh-TW" altLang="en-US" sz="17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產出阿美族、太魯閣族、布農族語教材。</a:t>
                      </a:r>
                      <a:endParaRPr lang="zh-TW" altLang="en-US" sz="17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7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109</a:t>
                      </a:r>
                      <a:r>
                        <a:rPr lang="zh-TW" altLang="en-US" sz="17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年先產出低年級族語教材，俟人力及經費等另行產出。</a:t>
                      </a:r>
                      <a:endParaRPr lang="zh-TW" altLang="en-US" sz="17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407356">
                <a:tc>
                  <a:txBody>
                    <a:bodyPr/>
                    <a:lstStyle/>
                    <a:p>
                      <a:r>
                        <a:rPr lang="zh-TW" altLang="en-US" sz="17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增進全縣師生原住民文化素養</a:t>
                      </a:r>
                      <a:endParaRPr lang="zh-TW" altLang="en-US" sz="17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2000" indent="-252000">
                        <a:buFont typeface="+mj-lt"/>
                        <a:buAutoNum type="arabicPeriod"/>
                      </a:pPr>
                      <a:r>
                        <a:rPr lang="zh-TW" altLang="en-US" sz="17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增進全縣教師原住民族課程背景知識及教學能力。</a:t>
                      </a:r>
                      <a:endParaRPr lang="en-US" altLang="zh-TW" sz="17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252000" indent="-252000">
                        <a:buFont typeface="+mj-lt"/>
                        <a:buAutoNum type="arabicPeriod"/>
                      </a:pPr>
                      <a:r>
                        <a:rPr lang="zh-TW" altLang="en-US" sz="17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提供一般地區學生沉浸式文化體驗，使原漢學生尊重彼此文化並相互理解。</a:t>
                      </a:r>
                      <a:endParaRPr lang="en-US" altLang="zh-TW" sz="17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7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實施有關原住民相關課程，提供本縣原住民與一般學生文化體驗機會，進而產生自我認同。</a:t>
                      </a:r>
                      <a:endParaRPr lang="zh-TW" altLang="en-US" sz="17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407356">
                <a:tc>
                  <a:txBody>
                    <a:bodyPr/>
                    <a:lstStyle/>
                    <a:p>
                      <a:r>
                        <a:rPr lang="zh-TW" altLang="en-US" sz="17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原住民族知識體系建構</a:t>
                      </a:r>
                      <a:endParaRPr lang="zh-TW" altLang="en-US" sz="17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7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建立原住民重點學校校訂課程指標及內容，提供具層次的民族文化課程。</a:t>
                      </a:r>
                      <a:endParaRPr lang="zh-TW" altLang="en-US" sz="17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7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和鄰近學術單位合作逐步建立在地性、不同階段民族文化課程指標內容。</a:t>
                      </a:r>
                      <a:endParaRPr lang="zh-TW" altLang="en-US" sz="17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407356">
                <a:tc>
                  <a:txBody>
                    <a:bodyPr/>
                    <a:lstStyle/>
                    <a:p>
                      <a:r>
                        <a:rPr lang="zh-TW" altLang="en-US" sz="17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績優學校參訪</a:t>
                      </a:r>
                      <a:endParaRPr lang="zh-TW" altLang="en-US" sz="17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7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辦理</a:t>
                      </a:r>
                      <a:r>
                        <a:rPr lang="en-US" altLang="zh-TW" sz="17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en-US" sz="17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場外縣巿績優原住民重點學校或原住民族實驗教育學校參訪，催化民族教育的創新課程與學習。</a:t>
                      </a:r>
                      <a:endParaRPr lang="zh-TW" altLang="en-US" sz="17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7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7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氣流">
  <a:themeElements>
    <a:clrScheme name="氣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氣流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氣流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283</TotalTime>
  <Words>366</Words>
  <Application>Microsoft Office PowerPoint</Application>
  <PresentationFormat>如螢幕大小 (4:3)</PresentationFormat>
  <Paragraphs>103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氣流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Hani</dc:creator>
  <cp:lastModifiedBy>USER</cp:lastModifiedBy>
  <cp:revision>32</cp:revision>
  <dcterms:created xsi:type="dcterms:W3CDTF">2020-05-11T11:44:51Z</dcterms:created>
  <dcterms:modified xsi:type="dcterms:W3CDTF">2020-07-03T03:33:50Z</dcterms:modified>
</cp:coreProperties>
</file>